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5" r:id="rId17"/>
    <p:sldId id="273" r:id="rId18"/>
    <p:sldId id="276" r:id="rId19"/>
    <p:sldId id="278" r:id="rId20"/>
    <p:sldId id="277" r:id="rId21"/>
    <p:sldId id="274" r:id="rId22"/>
    <p:sldId id="279" r:id="rId23"/>
    <p:sldId id="289" r:id="rId24"/>
    <p:sldId id="281" r:id="rId25"/>
    <p:sldId id="283" r:id="rId26"/>
    <p:sldId id="285" r:id="rId27"/>
    <p:sldId id="286" r:id="rId28"/>
    <p:sldId id="287" r:id="rId29"/>
    <p:sldId id="288" r:id="rId30"/>
    <p:sldId id="290" r:id="rId31"/>
    <p:sldId id="293" r:id="rId32"/>
    <p:sldId id="295" r:id="rId33"/>
    <p:sldId id="291" r:id="rId34"/>
    <p:sldId id="296" r:id="rId35"/>
    <p:sldId id="297" r:id="rId36"/>
    <p:sldId id="294" r:id="rId37"/>
    <p:sldId id="312" r:id="rId38"/>
    <p:sldId id="302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3" r:id="rId49"/>
    <p:sldId id="323" r:id="rId50"/>
    <p:sldId id="299" r:id="rId51"/>
    <p:sldId id="315" r:id="rId52"/>
    <p:sldId id="317" r:id="rId53"/>
    <p:sldId id="316" r:id="rId54"/>
    <p:sldId id="318" r:id="rId55"/>
    <p:sldId id="320" r:id="rId56"/>
    <p:sldId id="326" r:id="rId57"/>
    <p:sldId id="327" r:id="rId58"/>
    <p:sldId id="319" r:id="rId59"/>
    <p:sldId id="298" r:id="rId60"/>
    <p:sldId id="31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02" autoAdjust="0"/>
  </p:normalViewPr>
  <p:slideViewPr>
    <p:cSldViewPr snapToGrid="0">
      <p:cViewPr>
        <p:scale>
          <a:sx n="100" d="100"/>
          <a:sy n="100" d="100"/>
        </p:scale>
        <p:origin x="9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25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7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29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18" Type="http://schemas.openxmlformats.org/officeDocument/2006/relationships/image" Target="../media/image8.png"/><Relationship Id="rId3" Type="http://schemas.openxmlformats.org/officeDocument/2006/relationships/image" Target="../media/image150.png"/><Relationship Id="rId21" Type="http://schemas.openxmlformats.org/officeDocument/2006/relationships/image" Target="../media/image11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17" Type="http://schemas.openxmlformats.org/officeDocument/2006/relationships/image" Target="../media/image7.png"/><Relationship Id="rId2" Type="http://schemas.openxmlformats.org/officeDocument/2006/relationships/image" Target="../media/image140.png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15" Type="http://schemas.openxmlformats.org/officeDocument/2006/relationships/image" Target="../media/image5.png"/><Relationship Id="rId10" Type="http://schemas.openxmlformats.org/officeDocument/2006/relationships/image" Target="../media/image220.png"/><Relationship Id="rId19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4.png"/><Relationship Id="rId2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18" Type="http://schemas.openxmlformats.org/officeDocument/2006/relationships/image" Target="../media/image16.png"/><Relationship Id="rId3" Type="http://schemas.openxmlformats.org/officeDocument/2006/relationships/image" Target="../media/image14.png"/><Relationship Id="rId21" Type="http://schemas.openxmlformats.org/officeDocument/2006/relationships/image" Target="../media/image4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17" Type="http://schemas.openxmlformats.org/officeDocument/2006/relationships/image" Target="../media/image15.png"/><Relationship Id="rId2" Type="http://schemas.openxmlformats.org/officeDocument/2006/relationships/image" Target="../media/image13.png"/><Relationship Id="rId16" Type="http://schemas.openxmlformats.org/officeDocument/2006/relationships/image" Target="../media/image10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.png"/><Relationship Id="rId5" Type="http://schemas.openxmlformats.org/officeDocument/2006/relationships/image" Target="../media/image170.png"/><Relationship Id="rId15" Type="http://schemas.openxmlformats.org/officeDocument/2006/relationships/image" Target="../media/image9.png"/><Relationship Id="rId10" Type="http://schemas.openxmlformats.org/officeDocument/2006/relationships/image" Target="../media/image220.png"/><Relationship Id="rId19" Type="http://schemas.openxmlformats.org/officeDocument/2006/relationships/image" Target="../media/image17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Andrew DeVries</a:t>
            </a:r>
          </a:p>
          <a:p>
            <a:r>
              <a:rPr lang="en-US" dirty="0"/>
              <a:t>Progress Report 10/22</a:t>
            </a:r>
          </a:p>
        </p:txBody>
      </p:sp>
    </p:spTree>
    <p:extLst>
      <p:ext uri="{BB962C8B-B14F-4D97-AF65-F5344CB8AC3E}">
        <p14:creationId xmlns:p14="http://schemas.microsoft.com/office/powerpoint/2010/main" val="99588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Simulator High level diagram. Algorithm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905522" y="1500326"/>
            <a:ext cx="3719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K hyperboloids in the fixed frame based on every distance difference given.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the intersection.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Make a </a:t>
            </a:r>
            <a:r>
              <a:rPr lang="en-US" dirty="0" err="1"/>
              <a:t>xy</a:t>
            </a:r>
            <a:r>
              <a:rPr lang="en-US" dirty="0"/>
              <a:t> offset plane slice of all hyperboloids.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Intersect the resulting hyperbolas 2 at a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Chose only nearby points from list of intersections. Those are the possible locations.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3B19C-D980-4421-8FEE-D54110C330D1}"/>
              </a:ext>
            </a:extLst>
          </p:cNvPr>
          <p:cNvSpPr/>
          <p:nvPr/>
        </p:nvSpPr>
        <p:spPr>
          <a:xfrm>
            <a:off x="669811" y="1433651"/>
            <a:ext cx="4171710" cy="957124"/>
          </a:xfrm>
          <a:prstGeom prst="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72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Creating Hyperboloids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956F-CAF5-4865-B452-1C9BD8D25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92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Inputs:</a:t>
            </a:r>
          </a:p>
          <a:p>
            <a:r>
              <a:rPr lang="en-US" dirty="0"/>
              <a:t>Receiver Locations in the fixed frame</a:t>
            </a:r>
          </a:p>
          <a:p>
            <a:r>
              <a:rPr lang="en-US" dirty="0"/>
              <a:t>Distance Difference</a:t>
            </a:r>
          </a:p>
          <a:p>
            <a:pPr marL="0" indent="0">
              <a:buNone/>
            </a:pPr>
            <a:r>
              <a:rPr lang="en-US" dirty="0"/>
              <a:t>Algorithm: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Coordinate Transformation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Hyperboloid in Body Frame.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to Fixed frame.</a:t>
            </a:r>
          </a:p>
          <a:p>
            <a:pPr marL="0" indent="0">
              <a:buNone/>
            </a:pPr>
            <a:r>
              <a:rPr lang="en-US" dirty="0"/>
              <a:t>Outputs: </a:t>
            </a:r>
          </a:p>
          <a:p>
            <a:r>
              <a:rPr lang="en-US" dirty="0"/>
              <a:t>Symbolic Equation of Hyperboloid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12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258" y="5825494"/>
                <a:ext cx="2168286" cy="299249"/>
              </a:xfrm>
              <a:prstGeom prst="rect">
                <a:avLst/>
              </a:prstGeom>
              <a:blipFill>
                <a:blip r:embed="rId14"/>
                <a:stretch>
                  <a:fillRect l="-2254" r="-84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844" y="6264882"/>
                <a:ext cx="1731500" cy="299249"/>
              </a:xfrm>
              <a:prstGeom prst="rect">
                <a:avLst/>
              </a:prstGeom>
              <a:blipFill>
                <a:blip r:embed="rId15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866" y="5750169"/>
                <a:ext cx="4699876" cy="8304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13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706291" y="4957047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91" y="4957047"/>
                <a:ext cx="1290738" cy="5211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7" y="4904490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7" y="4904490"/>
                <a:ext cx="2010037" cy="588751"/>
              </a:xfrm>
              <a:prstGeom prst="rect">
                <a:avLst/>
              </a:prstGeom>
              <a:blipFill>
                <a:blip r:embed="rId18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108912" y="490449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12" y="490449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Coordinate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15563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15563"/>
              </a:xfrm>
              <a:prstGeom prst="rect">
                <a:avLst/>
              </a:prstGeom>
              <a:blipFill>
                <a:blip r:embed="rId2"/>
                <a:stretch>
                  <a:fillRect b="-22857"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14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Offset and Rotation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CFFF4F7-5774-4587-A794-98DDF67AA879}"/>
                    </a:ext>
                  </a:extLst>
                </p:cNvPr>
                <p:cNvSpPr txBox="1"/>
                <p:nvPr/>
              </p:nvSpPr>
              <p:spPr>
                <a:xfrm>
                  <a:off x="4978732" y="2829738"/>
                  <a:ext cx="109100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CFFF4F7-5774-4587-A794-98DDF67AA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732" y="2829738"/>
                  <a:ext cx="1091004" cy="276999"/>
                </a:xfrm>
                <a:prstGeom prst="rect">
                  <a:avLst/>
                </a:prstGeom>
                <a:blipFill>
                  <a:blip r:embed="rId10"/>
                  <a:stretch>
                    <a:fillRect t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62765" y="1761675"/>
            <a:ext cx="52747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Rotate to the Fixed coordinate frame.</a:t>
            </a:r>
          </a:p>
          <a:p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67226" y="4091034"/>
                <a:ext cx="6735373" cy="2465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26" y="4091034"/>
                <a:ext cx="6735373" cy="2465227"/>
              </a:xfrm>
              <a:prstGeom prst="rect">
                <a:avLst/>
              </a:prstGeom>
              <a:blipFill>
                <a:blip r:embed="rId14"/>
                <a:stretch>
                  <a:fillRect l="-724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  <a:blipFill>
                <a:blip r:embed="rId2"/>
                <a:stretch>
                  <a:fillRect l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3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543656" y="2789855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91225" cy="4351338"/>
              </a:xfrm>
              <a:blipFill>
                <a:blip r:embed="rId2"/>
                <a:stretch>
                  <a:fillRect l="-203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490595CC-343F-42B1-A18B-E07E08A95C87}"/>
              </a:ext>
            </a:extLst>
          </p:cNvPr>
          <p:cNvGrpSpPr/>
          <p:nvPr/>
        </p:nvGrpSpPr>
        <p:grpSpPr>
          <a:xfrm>
            <a:off x="6543656" y="2789855"/>
            <a:ext cx="5333333" cy="4000000"/>
            <a:chOff x="6543656" y="2789855"/>
            <a:chExt cx="5333333" cy="4000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32" name="Picture 31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5000" r="-2222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03FF289-18CB-4BB1-8013-B47068B7B79E}"/>
                      </a:ext>
                    </a:extLst>
                  </p:cNvPr>
                  <p:cNvSpPr txBox="1"/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03FF289-18CB-4BB1-8013-B47068B7B7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89" r="-5738" b="-313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29841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29841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367" r="-61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0373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0373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000" r="-6000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8571" r="-228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00A7923-F5F2-4273-8720-4A8D32355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D9235BE-69E5-4381-B481-95D95BEE2C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F6D1646-3279-485C-AC9C-A3C325713B47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F6D1646-3279-485C-AC9C-A3C325713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6829" t="-4348" r="-2439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1D0FB6-2558-4C4A-AF71-86A51B00AFF6}"/>
                    </a:ext>
                  </a:extLst>
                </p:cNvPr>
                <p:cNvSpPr txBox="1"/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B1D0FB6-2558-4C4A-AF71-86A51B00A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5714" t="-8696" r="-35714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493F8B-B726-49AF-B727-6EEC014D4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45" y="4148012"/>
            <a:ext cx="3415966" cy="256197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A36B886-2397-4EE2-B520-FDACD8A61449}"/>
              </a:ext>
            </a:extLst>
          </p:cNvPr>
          <p:cNvGrpSpPr/>
          <p:nvPr/>
        </p:nvGrpSpPr>
        <p:grpSpPr>
          <a:xfrm>
            <a:off x="6543656" y="2703513"/>
            <a:ext cx="5333333" cy="4086342"/>
            <a:chOff x="6543656" y="2703513"/>
            <a:chExt cx="5333333" cy="40863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13D25B-BB80-4162-8FD7-D6C98C663A99}"/>
                </a:ext>
              </a:extLst>
            </p:cNvPr>
            <p:cNvGrpSpPr/>
            <p:nvPr/>
          </p:nvGrpSpPr>
          <p:grpSpPr>
            <a:xfrm>
              <a:off x="6543656" y="2703513"/>
              <a:ext cx="5333333" cy="4086342"/>
              <a:chOff x="6553533" y="1342658"/>
              <a:chExt cx="5333333" cy="4086342"/>
            </a:xfrm>
          </p:grpSpPr>
          <p:pic>
            <p:nvPicPr>
              <p:cNvPr id="5" name="Picture 4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68DC7B37-F8FA-4AB3-8B4A-DDD430E27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09ED812E-C7FB-407C-8C8D-E2915D28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09ED812E-C7FB-407C-8C8D-E2915D2861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0" y="4087067"/>
                    <a:ext cx="21993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2222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589C156-F4DA-4DB1-A769-8E7858318C49}"/>
                      </a:ext>
                    </a:extLst>
                  </p:cNvPr>
                  <p:cNvSpPr txBox="1"/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589C156-F4DA-4DB1-A769-8E7858318C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4363" y="2444926"/>
                    <a:ext cx="1491114" cy="3096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689" r="-5738" b="-313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5CF0DA5-B1C5-4665-99E7-2ACE9B59EDDC}"/>
                      </a:ext>
                    </a:extLst>
                  </p:cNvPr>
                  <p:cNvSpPr txBox="1"/>
                  <p:nvPr/>
                </p:nvSpPr>
                <p:spPr>
                  <a:xfrm>
                    <a:off x="6897930" y="5152001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5CF0DA5-B1C5-4665-99E7-2ACE9B59ED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97930" y="5152001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487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411394C-54C3-47EF-8BA1-40C378C007A5}"/>
                      </a:ext>
                    </a:extLst>
                  </p:cNvPr>
                  <p:cNvSpPr txBox="1"/>
                  <p:nvPr/>
                </p:nvSpPr>
                <p:spPr>
                  <a:xfrm>
                    <a:off x="10736505" y="1342658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411394C-54C3-47EF-8BA1-40C378C007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6505" y="1342658"/>
                    <a:ext cx="93532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E77E76-F52C-4716-A1EE-D4E7794591BB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7BB5F47-BA89-46FF-90D1-99A340183406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7BB5F47-BA89-46FF-90D1-99A340183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1403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8571" r="-2285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A1EEAB-E935-4C02-ADD0-F77BC176D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DDE2A4F-A32D-4EE7-BF7E-89D54D4585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8370C7-164E-408D-BA9A-8AEBF45A6BAE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8370C7-164E-408D-BA9A-8AEBF45A6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24526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6829" t="-4348" r="-2439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D89AC4-2181-4E70-AFFC-2C7DDF1825D5}"/>
                    </a:ext>
                  </a:extLst>
                </p:cNvPr>
                <p:cNvSpPr txBox="1"/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D89AC4-2181-4E70-AFFC-2C7DDF1825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6257" y="4182840"/>
                  <a:ext cx="25487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5714" t="-8696" r="-35714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7950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Result is Equation of Hyperboloid in </a:t>
                </a:r>
              </a:p>
              <a:p>
                <a:pPr marL="0" indent="0">
                  <a:buNone/>
                </a:pPr>
                <a:r>
                  <a:rPr lang="en-US" dirty="0"/>
                  <a:t>fixed frame.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7950"/>
                <a:ext cx="11038791" cy="4351338"/>
              </a:xfrm>
              <a:blipFill>
                <a:blip r:embed="rId12"/>
                <a:stretch>
                  <a:fillRect l="-116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Hyperboloids 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93924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Inputs:</a:t>
                </a:r>
              </a:p>
              <a:p>
                <a:r>
                  <a:rPr lang="en-US" dirty="0"/>
                  <a:t>Receiver Locations in the 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Body Frame.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Fixed frame.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93924" cy="4351338"/>
              </a:xfrm>
              <a:blipFill>
                <a:blip r:embed="rId2"/>
                <a:stretch>
                  <a:fillRect l="-2149" t="-2101" r="-181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Intersection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905522" y="1500326"/>
            <a:ext cx="3719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K hyperboloids in the fixed frame based on every distance difference given.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the intersection.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Make a </a:t>
            </a:r>
            <a:r>
              <a:rPr lang="en-US" dirty="0" err="1"/>
              <a:t>xy</a:t>
            </a:r>
            <a:r>
              <a:rPr lang="en-US" dirty="0"/>
              <a:t> offset plane slice of all hyperboloids.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Intersect the resulting hyperbolas 2 at a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Chose only nearby points from list of intersections. Those are the possible locations.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C10C5F-DF5E-4681-B222-8B75CCDB75E8}"/>
              </a:ext>
            </a:extLst>
          </p:cNvPr>
          <p:cNvSpPr/>
          <p:nvPr/>
        </p:nvSpPr>
        <p:spPr>
          <a:xfrm>
            <a:off x="638416" y="2343151"/>
            <a:ext cx="4171710" cy="1392238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55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927640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Surfaces 2D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Result is 2 points.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blipFill>
                <a:blip r:embed="rId2"/>
                <a:stretch>
                  <a:fillRect l="-2697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1429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Surfaces 3D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Result is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blipFill>
                <a:blip r:embed="rId4"/>
                <a:stretch>
                  <a:fillRect l="-2697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AB98-73E1-46F2-BC23-F043CF32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3D 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57FBC-511E-4D83-9EC8-42D02C99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picture containing text, map, table, white&#10;&#10;Description automatically generated">
            <a:extLst>
              <a:ext uri="{FF2B5EF4-FFF2-40B4-BE49-F238E27FC236}">
                <a16:creationId xmlns:a16="http://schemas.microsoft.com/office/drawing/2014/main" id="{F9EBFF13-2873-4426-9C83-32B28E373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33" y="1690688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6534C0-D3BD-4259-A0D5-11A33CAD32CE}"/>
                  </a:ext>
                </a:extLst>
              </p:cNvPr>
              <p:cNvSpPr txBox="1"/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Solve multiple ‘planes’ of the solution.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6534C0-D3BD-4259-A0D5-11A33CAD3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969" y="5690688"/>
                <a:ext cx="5877378" cy="1154162"/>
              </a:xfrm>
              <a:prstGeom prst="rect">
                <a:avLst/>
              </a:prstGeom>
              <a:blipFill>
                <a:blip r:embed="rId4"/>
                <a:stretch>
                  <a:fillRect l="-2697" t="-529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65A5A52-9F8B-4EAE-8C55-D595D89E3C70}"/>
              </a:ext>
            </a:extLst>
          </p:cNvPr>
          <p:cNvSpPr/>
          <p:nvPr/>
        </p:nvSpPr>
        <p:spPr>
          <a:xfrm rot="1875109">
            <a:off x="9578938" y="2044602"/>
            <a:ext cx="892061" cy="2273465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313B6-2103-4369-AE68-235588A81E97}"/>
              </a:ext>
            </a:extLst>
          </p:cNvPr>
          <p:cNvSpPr txBox="1"/>
          <p:nvPr/>
        </p:nvSpPr>
        <p:spPr>
          <a:xfrm>
            <a:off x="9614750" y="1511252"/>
            <a:ext cx="189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Approximately Linear Region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B6CEE-E5B8-4024-BABC-7356569B6731}"/>
              </a:ext>
            </a:extLst>
          </p:cNvPr>
          <p:cNvSpPr txBox="1"/>
          <p:nvPr/>
        </p:nvSpPr>
        <p:spPr>
          <a:xfrm>
            <a:off x="1194649" y="1367522"/>
            <a:ext cx="397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from foci, the hyperboloids look more like planes.</a:t>
            </a:r>
          </a:p>
        </p:txBody>
      </p:sp>
    </p:spTree>
    <p:extLst>
      <p:ext uri="{BB962C8B-B14F-4D97-AF65-F5344CB8AC3E}">
        <p14:creationId xmlns:p14="http://schemas.microsoft.com/office/powerpoint/2010/main" val="137250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Choose the “Best” Solution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905522" y="1500326"/>
            <a:ext cx="3719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K hyperboloids in the fixed frame based on every distance difference given.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the intersection.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Make a </a:t>
            </a:r>
            <a:r>
              <a:rPr lang="en-US" dirty="0" err="1"/>
              <a:t>xy</a:t>
            </a:r>
            <a:r>
              <a:rPr lang="en-US" dirty="0"/>
              <a:t> offset plane slice of all hyperboloids.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Intersect the resulting hyperbolas 2 at a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Chose only nearby points from list of intersections. Those are the possible locations.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C10C5F-DF5E-4681-B222-8B75CCDB75E8}"/>
              </a:ext>
            </a:extLst>
          </p:cNvPr>
          <p:cNvSpPr/>
          <p:nvPr/>
        </p:nvSpPr>
        <p:spPr>
          <a:xfrm>
            <a:off x="679539" y="3724276"/>
            <a:ext cx="4171710" cy="942974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6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3 hyperbolas 3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76660" y="5429000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Result is 2 points.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660" y="5429000"/>
                <a:ext cx="5877378" cy="1154162"/>
              </a:xfrm>
              <a:prstGeom prst="rect">
                <a:avLst/>
              </a:prstGeom>
              <a:blipFill>
                <a:blip r:embed="rId2"/>
                <a:stretch>
                  <a:fillRect l="-2697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3" y="1429000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/>
        </p:nvGraphicFramePr>
        <p:xfrm>
          <a:off x="921470" y="141632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585323"/>
              </a:xfrm>
              <a:prstGeom prst="rect">
                <a:avLst/>
              </a:prstGeom>
              <a:blipFill>
                <a:blip r:embed="rId4"/>
                <a:stretch>
                  <a:fillRect l="-1770" t="-1176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2409055" y="5903909"/>
                <a:ext cx="687925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500" dirty="0"/>
                  <a:t>What differences are below the specified threshold? </a:t>
                </a:r>
              </a:p>
              <a:p>
                <a:pPr algn="ctr"/>
                <a:r>
                  <a:rPr lang="en-US" sz="2500" dirty="0"/>
                  <a:t>In this case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&lt;0.1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55" y="5903909"/>
                <a:ext cx="6879255" cy="769441"/>
              </a:xfrm>
              <a:prstGeom prst="rect">
                <a:avLst/>
              </a:prstGeom>
              <a:blipFill>
                <a:blip r:embed="rId2"/>
                <a:stretch>
                  <a:fillRect l="-2303" t="-11811" r="-2303" b="-23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3" y="1429000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1220965" y="1269909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5001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𝑑𝑖𝑓𝑓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𝐼𝑛𝑑𝑒𝑥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Identify the splits between the solutions: Look for non-zero terms.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In this case, 2 solutions exist, 1 non-zero term.</a:t>
                </a:r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−1=[0,2,0]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b="0" dirty="0"/>
                  <a:t>Split located at non-zero terms, position two. </a:t>
                </a:r>
                <a:r>
                  <a:rPr lang="en-US" sz="2500" dirty="0"/>
                  <a:t>We want to identify beginning (0) and end (4) as well. </a:t>
                </a:r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5001369"/>
              </a:xfrm>
              <a:prstGeom prst="rect">
                <a:avLst/>
              </a:prstGeom>
              <a:blipFill>
                <a:blip r:embed="rId2"/>
                <a:stretch>
                  <a:fillRect l="-3970" t="-1583" r="-2109" b="-1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9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315121"/>
                <a:ext cx="4912911" cy="3511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do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b="0" dirty="0"/>
                  <a:t>Where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500" b="0" dirty="0"/>
                  <a:t> is the current solution</a:t>
                </a:r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315121"/>
                <a:ext cx="4912911" cy="3511987"/>
              </a:xfrm>
              <a:prstGeom prst="rect">
                <a:avLst/>
              </a:prstGeom>
              <a:blipFill>
                <a:blip r:embed="rId2"/>
                <a:stretch>
                  <a:fillRect l="-3970" t="-174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315121"/>
                <a:ext cx="4912911" cy="5001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Where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500" b="0" dirty="0"/>
                  <a:t> is the current solution</a:t>
                </a:r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315121"/>
                <a:ext cx="4912911" cy="5001369"/>
              </a:xfrm>
              <a:prstGeom prst="rect">
                <a:avLst/>
              </a:prstGeom>
              <a:blipFill>
                <a:blip r:embed="rId2"/>
                <a:stretch>
                  <a:fillRect l="-3970" t="-182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98AD5C-ECB7-4ECB-9435-295B307319D1}"/>
              </a:ext>
            </a:extLst>
          </p:cNvPr>
          <p:cNvSpPr txBox="1"/>
          <p:nvPr/>
        </p:nvSpPr>
        <p:spPr>
          <a:xfrm>
            <a:off x="6440889" y="1315121"/>
            <a:ext cx="491291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b="0" dirty="0"/>
              <a:t>Now average the solution together.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b="0" dirty="0"/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r>
                  <a:rPr lang="en-US" b="0" dirty="0"/>
                  <a:t/>
                </a: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r>
                  <a:rPr lang="en-US" b="0" dirty="0"/>
                  <a:t/>
                </a: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383501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on Planes to a Line Fit.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dirty="0"/>
                    <a:t>For each dimension,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4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to Azimuth and Elevation.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:r>
                  <a:rPr lang="en-US" sz="2500" b="0" dirty="0"/>
                  <a:t>Earth: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sub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blipFill>
                <a:blip r:embed="rId2"/>
                <a:stretch>
                  <a:fillRect l="-3471" t="-2885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838200" y="4367900"/>
            <a:ext cx="49592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Intersect Line and Earth Model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Earth is sphere.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Constitutes our “reference frame location”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Convert Line direction vector to Azimuth and Elevation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AD15E29-1461-4167-9D49-598504C66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/>
          <a:stretch/>
        </p:blipFill>
        <p:spPr>
          <a:xfrm>
            <a:off x="6875094" y="1273077"/>
            <a:ext cx="4478706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E4B6-F6EA-424F-B6C4-56E6B11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 with Satellite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9BD98-C63F-4BD8-BF00-C13D6D457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0516" cy="5032375"/>
          </a:xfrm>
        </p:spPr>
        <p:txBody>
          <a:bodyPr>
            <a:normAutofit/>
          </a:bodyPr>
          <a:lstStyle/>
          <a:p>
            <a:r>
              <a:rPr lang="en-US" dirty="0"/>
              <a:t>Satellite located above the Sentinel Statue with altitude 775km</a:t>
            </a:r>
          </a:p>
          <a:p>
            <a:r>
              <a:rPr lang="en-US" dirty="0"/>
              <a:t>3 Stations located at the Hill, Ellingson, and RIT Inn. </a:t>
            </a:r>
          </a:p>
          <a:p>
            <a:pPr marL="0" indent="0">
              <a:buNone/>
            </a:pPr>
            <a:r>
              <a:rPr lang="en-US" b="1" dirty="0"/>
              <a:t>Results:</a:t>
            </a:r>
          </a:p>
          <a:p>
            <a:pPr marL="0" indent="0">
              <a:buNone/>
            </a:pPr>
            <a:r>
              <a:rPr lang="en-US" dirty="0"/>
              <a:t>Line Fit via 3 points.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5474C70-4E21-47AA-82C2-11E0E976F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16" y="182562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51371D4-5920-4958-BCBC-48A2C6329C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171621"/>
                  </p:ext>
                </p:extLst>
              </p:nvPr>
            </p:nvGraphicFramePr>
            <p:xfrm>
              <a:off x="1131217" y="4978588"/>
              <a:ext cx="4336329" cy="15621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45443">
                      <a:extLst>
                        <a:ext uri="{9D8B030D-6E8A-4147-A177-3AD203B41FA5}">
                          <a16:colId xmlns:a16="http://schemas.microsoft.com/office/drawing/2014/main" val="1268842992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2348180474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34774779"/>
                        </a:ext>
                      </a:extLst>
                    </a:gridCol>
                  </a:tblGrid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Azimuth</a:t>
                          </a:r>
                          <a14:m>
                            <m:oMath xmlns:m="http://schemas.openxmlformats.org/officeDocument/2006/math">
                              <m:r>
                                <a:rPr lang="en-US" sz="25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Elevation</a:t>
                          </a:r>
                          <a14:m>
                            <m:oMath xmlns:m="http://schemas.openxmlformats.org/officeDocument/2006/math">
                              <m:r>
                                <a:rPr lang="en-US" sz="25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5572217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Extra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-77.76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43.22793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9022636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Real</a:t>
                          </a: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-77.5685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42.90641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08616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Difference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0.1914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-0.3215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094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51371D4-5920-4958-BCBC-48A2C6329C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171621"/>
                  </p:ext>
                </p:extLst>
              </p:nvPr>
            </p:nvGraphicFramePr>
            <p:xfrm>
              <a:off x="1131217" y="4978588"/>
              <a:ext cx="4336329" cy="15621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45443">
                      <a:extLst>
                        <a:ext uri="{9D8B030D-6E8A-4147-A177-3AD203B41FA5}">
                          <a16:colId xmlns:a16="http://schemas.microsoft.com/office/drawing/2014/main" val="1268842992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2348180474"/>
                        </a:ext>
                      </a:extLst>
                    </a:gridCol>
                    <a:gridCol w="1445443">
                      <a:extLst>
                        <a:ext uri="{9D8B030D-6E8A-4147-A177-3AD203B41FA5}">
                          <a16:colId xmlns:a16="http://schemas.microsoft.com/office/drawing/2014/main" val="34774779"/>
                        </a:ext>
                      </a:extLst>
                    </a:gridCol>
                  </a:tblGrid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100000" t="-20313" r="-100420" b="-35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blipFill>
                          <a:blip r:embed="rId3"/>
                          <a:stretch>
                            <a:fillRect l="-200844" t="-20313" r="-844" b="-35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722176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Extra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-77.76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43.22793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90226365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Real</a:t>
                          </a: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-77.5685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u="none" strike="noStrike" dirty="0">
                              <a:effectLst/>
                            </a:rPr>
                            <a:t>42.90641</a:t>
                          </a:r>
                          <a:endParaRPr lang="en-US" sz="2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b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086167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Difference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0.1914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-0.3215</a:t>
                          </a:r>
                        </a:p>
                      </a:txBody>
                      <a:tcPr marL="9525" marR="9525" marT="9525" marB="0" anchor="b"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64094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8342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E4B6-F6EA-424F-B6C4-56E6B11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 with Satellite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F59ED61-09A7-4798-8141-FDB4D9A29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4E2DE-CF3C-450F-B16F-1C20883DAAF4}"/>
              </a:ext>
            </a:extLst>
          </p:cNvPr>
          <p:cNvSpPr txBox="1"/>
          <p:nvPr/>
        </p:nvSpPr>
        <p:spPr>
          <a:xfrm>
            <a:off x="122549" y="194176"/>
            <a:ext cx="3271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Matlab</a:t>
            </a:r>
            <a:r>
              <a:rPr lang="en-US" dirty="0"/>
              <a:t> appears to have a hard time creating a mesh with these large of numbers.</a:t>
            </a:r>
          </a:p>
        </p:txBody>
      </p:sp>
    </p:spTree>
    <p:extLst>
      <p:ext uri="{BB962C8B-B14F-4D97-AF65-F5344CB8AC3E}">
        <p14:creationId xmlns:p14="http://schemas.microsoft.com/office/powerpoint/2010/main" val="2034525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E4B6-F6EA-424F-B6C4-56E6B11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 with Satellite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002BD9F-32C3-4092-BDBE-1D1673A44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0D506-1E83-4AC4-AD44-D35A0B66F3CC}"/>
              </a:ext>
            </a:extLst>
          </p:cNvPr>
          <p:cNvSpPr txBox="1"/>
          <p:nvPr/>
        </p:nvSpPr>
        <p:spPr>
          <a:xfrm>
            <a:off x="263951" y="518474"/>
            <a:ext cx="2460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Hyperboloids look like planes out this far.</a:t>
            </a:r>
          </a:p>
        </p:txBody>
      </p:sp>
    </p:spTree>
    <p:extLst>
      <p:ext uri="{BB962C8B-B14F-4D97-AF65-F5344CB8AC3E}">
        <p14:creationId xmlns:p14="http://schemas.microsoft.com/office/powerpoint/2010/main" val="3737897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392024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4999-73FF-4016-9DCF-8C8393941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Sensitivity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8C6A0-FC5F-42DF-958C-9F18C8051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 Report 10/29</a:t>
            </a:r>
          </a:p>
        </p:txBody>
      </p:sp>
    </p:spTree>
    <p:extLst>
      <p:ext uri="{BB962C8B-B14F-4D97-AF65-F5344CB8AC3E}">
        <p14:creationId xmlns:p14="http://schemas.microsoft.com/office/powerpoint/2010/main" val="847282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 with small errors.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8F207-7F86-4FA4-B0C6-2DFC4B96A13A}"/>
              </a:ext>
            </a:extLst>
          </p:cNvPr>
          <p:cNvSpPr txBox="1"/>
          <p:nvPr/>
        </p:nvSpPr>
        <p:spPr>
          <a:xfrm>
            <a:off x="624385" y="1392024"/>
            <a:ext cx="7916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Poorly Constructed problem.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Slopes of each line are too similar – near parallel.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Slight deviations result in huge errors.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1658C74-1FAE-4CF5-9ADC-251288729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67274"/>
              </p:ext>
            </p:extLst>
          </p:nvPr>
        </p:nvGraphicFramePr>
        <p:xfrm>
          <a:off x="246668" y="3160647"/>
          <a:ext cx="1169866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056">
                  <a:extLst>
                    <a:ext uri="{9D8B030D-6E8A-4147-A177-3AD203B41FA5}">
                      <a16:colId xmlns:a16="http://schemas.microsoft.com/office/drawing/2014/main" val="1452373406"/>
                    </a:ext>
                  </a:extLst>
                </a:gridCol>
                <a:gridCol w="1960775">
                  <a:extLst>
                    <a:ext uri="{9D8B030D-6E8A-4147-A177-3AD203B41FA5}">
                      <a16:colId xmlns:a16="http://schemas.microsoft.com/office/drawing/2014/main" val="2895229991"/>
                    </a:ext>
                  </a:extLst>
                </a:gridCol>
                <a:gridCol w="3977656">
                  <a:extLst>
                    <a:ext uri="{9D8B030D-6E8A-4147-A177-3AD203B41FA5}">
                      <a16:colId xmlns:a16="http://schemas.microsoft.com/office/drawing/2014/main" val="3110716648"/>
                    </a:ext>
                  </a:extLst>
                </a:gridCol>
                <a:gridCol w="3009177">
                  <a:extLst>
                    <a:ext uri="{9D8B030D-6E8A-4147-A177-3AD203B41FA5}">
                      <a16:colId xmlns:a16="http://schemas.microsoft.com/office/drawing/2014/main" val="220821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0.001% Location Err.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2% Time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Position Err.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256,000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85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956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Satellite is over Sentinel still. Stations are located on Ellingson, The Hill, and RIT Inn.</a:t>
            </a:r>
          </a:p>
          <a:p>
            <a:r>
              <a:rPr lang="en-US" dirty="0"/>
              <a:t>Time error is 300 picoseconds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3.4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3.75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108974" r="-600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211688" r="-600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307692" r="-600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1539132" y="409073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Time Sync.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266512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855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526" y="1365548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Location error is Lat: 0.00005 deg, Long: 0.0001 deg, Altitude: 0.9m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974" r="-201502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974" r="-100898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108974" r="-1201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11688" r="-201502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1688" r="-100898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11688" r="-1201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7692" r="-201502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7692" r="-100898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307692" r="-1201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2029326" y="435468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Location Error. One at a Time.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F641680-C721-49A6-8C1B-9A6B5CACF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717064"/>
              </p:ext>
            </p:extLst>
          </p:nvPr>
        </p:nvGraphicFramePr>
        <p:xfrm>
          <a:off x="2029326" y="2320670"/>
          <a:ext cx="81280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53595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596220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8517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06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500" dirty="0"/>
                        <a:t>Receiver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X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Y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Z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15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7.268079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4.798699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4.67656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58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4.802649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4.675313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455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7.267696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4.801882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4.677395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78302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59C066-7348-4D55-AE5D-587585011027}"/>
              </a:ext>
            </a:extLst>
          </p:cNvPr>
          <p:cNvSpPr txBox="1"/>
          <p:nvPr/>
        </p:nvSpPr>
        <p:spPr>
          <a:xfrm>
            <a:off x="1955483" y="1868664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Derived Location Error</a:t>
            </a:r>
          </a:p>
        </p:txBody>
      </p:sp>
    </p:spTree>
    <p:extLst>
      <p:ext uri="{BB962C8B-B14F-4D97-AF65-F5344CB8AC3E}">
        <p14:creationId xmlns:p14="http://schemas.microsoft.com/office/powerpoint/2010/main" val="687423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2579333-C48A-43BE-8FEE-9E077229F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C7134-DAB4-4E82-A6A5-7ADDA3500EC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238580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154851B-1563-4B3B-9B42-A8535FB63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6CDB83-BDFB-43D7-8969-FC92474BCE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3791560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F59AA9-1D6F-4F28-B872-6208EF3A66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4270542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B &amp; C Error. Press, Pull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1CC68D5-908F-4F2E-953F-43B60762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5" y="1614387"/>
            <a:ext cx="5333559" cy="3998645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6927EE3-A1AD-49AB-ACB1-7DA7556B4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17" y="161438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6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B &amp; C Error. Press, Pull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C68D5-908F-4F2E-953F-43B60762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605" y="1614387"/>
            <a:ext cx="5333559" cy="39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27EE3-A1AD-49AB-ACB1-7DA7556B4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517" y="161438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4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Location Error in A. Static Shift</a:t>
            </a:r>
          </a:p>
          <a:p>
            <a:endParaRPr lang="en-US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8F904F3-14BB-48AA-9BAB-AF57DB645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52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Location Error in A. Static Shift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BB3725A-112B-42D1-9F94-2C1BFA1DA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06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4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6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234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B7E-55F7-4C7F-B859-AE60B653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72" y="573673"/>
            <a:ext cx="3076074" cy="1325563"/>
          </a:xfrm>
        </p:spPr>
        <p:txBody>
          <a:bodyPr/>
          <a:lstStyle/>
          <a:p>
            <a:r>
              <a:rPr lang="en-US" dirty="0"/>
              <a:t>Derived Sensitivities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0390" r="-272563" b="-1149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207692" r="-272563" b="-10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311688" r="-272563" b="-948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406410" r="-272563" b="-8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506410" r="-272563" b="-7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614286" r="-272563" b="-6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705128" r="-272563" b="-5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805128" r="-272563" b="-4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916883" r="-272563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003846" r="-272563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18182" r="-272563" b="-141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202564" r="-272563" b="-39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CCE0AD4-B5B1-44C7-B11D-0DB0455E63B7}"/>
              </a:ext>
            </a:extLst>
          </p:cNvPr>
          <p:cNvSpPr txBox="1"/>
          <p:nvPr/>
        </p:nvSpPr>
        <p:spPr>
          <a:xfrm>
            <a:off x="612742" y="3308808"/>
            <a:ext cx="205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“total error”</a:t>
            </a:r>
          </a:p>
        </p:txBody>
      </p:sp>
    </p:spTree>
    <p:extLst>
      <p:ext uri="{BB962C8B-B14F-4D97-AF65-F5344CB8AC3E}">
        <p14:creationId xmlns:p14="http://schemas.microsoft.com/office/powerpoint/2010/main" val="84613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1226-C1D5-468A-9BF7-E4EC1DD2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Using an Earth Centered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5D75-68DD-43B2-B625-A2CBFF26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curves do not intersect. They do not form the expected triangle.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CEA6F0-B1A9-413E-9B1B-E62D0A23C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7274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31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1226-C1D5-468A-9BF7-E4EC1DD2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Using an Earth Centered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5D75-68DD-43B2-B625-A2CBFF26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surfaces do not intersect.</a:t>
            </a:r>
          </a:p>
        </p:txBody>
      </p:sp>
      <p:pic>
        <p:nvPicPr>
          <p:cNvPr id="6" name="Picture 5" descr="A picture containing bed, flying&#10;&#10;Description automatically generated">
            <a:extLst>
              <a:ext uri="{FF2B5EF4-FFF2-40B4-BE49-F238E27FC236}">
                <a16:creationId xmlns:a16="http://schemas.microsoft.com/office/drawing/2014/main" id="{745049F5-905D-40E4-AC22-D2BD6EF9A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33" y="2372036"/>
            <a:ext cx="7899133" cy="427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56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1226-C1D5-468A-9BF7-E4EC1DD2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Using an Earth Centered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5D75-68DD-43B2-B625-A2CBFF265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 ellipses possible in 2D slices?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CEA6F0-B1A9-413E-9B1B-E62D0A23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2211"/>
            <a:ext cx="5333333" cy="40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F0D07-9878-448C-82B4-4CB615425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43" y="2347274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1B8DDC-BB5C-44EE-B95B-3B13689381D7}"/>
                  </a:ext>
                </a:extLst>
              </p:cNvPr>
              <p:cNvSpPr txBox="1"/>
              <p:nvPr/>
            </p:nvSpPr>
            <p:spPr>
              <a:xfrm>
                <a:off x="10246937" y="5943599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1B8DDC-BB5C-44EE-B95B-3B1368938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937" y="5943599"/>
                <a:ext cx="183320" cy="276999"/>
              </a:xfrm>
              <a:prstGeom prst="rect">
                <a:avLst/>
              </a:prstGeom>
              <a:blipFill>
                <a:blip r:embed="rId4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5BC0FE-92A0-4AB6-8CDC-F1F7630CA170}"/>
                  </a:ext>
                </a:extLst>
              </p:cNvPr>
              <p:cNvSpPr txBox="1"/>
              <p:nvPr/>
            </p:nvSpPr>
            <p:spPr>
              <a:xfrm>
                <a:off x="7580722" y="5666600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5BC0FE-92A0-4AB6-8CDC-F1F7630CA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722" y="5666600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21234-DE6C-4F0E-91D2-BEED6ED3FC1E}"/>
                  </a:ext>
                </a:extLst>
              </p:cNvPr>
              <p:cNvSpPr txBox="1"/>
              <p:nvPr/>
            </p:nvSpPr>
            <p:spPr>
              <a:xfrm>
                <a:off x="6450443" y="4004744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C21234-DE6C-4F0E-91D2-BEED6ED3F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443" y="4004744"/>
                <a:ext cx="169085" cy="276999"/>
              </a:xfrm>
              <a:prstGeom prst="rect">
                <a:avLst/>
              </a:prstGeom>
              <a:blipFill>
                <a:blip r:embed="rId6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B32AAE7-07AF-441B-9224-47326DFD54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733" y="6232050"/>
                <a:ext cx="10515600" cy="5216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dirty="0"/>
                  <a:t>For a slice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yes.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B32AAE7-07AF-441B-9224-47326DFD5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33" y="6232050"/>
                <a:ext cx="10515600" cy="521649"/>
              </a:xfrm>
              <a:prstGeom prst="rect">
                <a:avLst/>
              </a:prstGeom>
              <a:blipFill>
                <a:blip r:embed="rId7"/>
                <a:stretch>
                  <a:fillRect t="-18605" r="-1159" b="-24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29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7F16-19B1-4F8E-BE26-76FE560B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problem look like </a:t>
            </a:r>
            <a:r>
              <a:rPr lang="en-US" dirty="0" err="1"/>
              <a:t>w.r.t.</a:t>
            </a:r>
            <a:r>
              <a:rPr lang="en-US" dirty="0"/>
              <a:t> to a Station Frame?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8AB6989-2823-493D-A072-62A1A9937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2347274"/>
            <a:ext cx="5333559" cy="39986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B62D8C-332E-4D0A-BC2A-8C0316EF9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hyperbolas now. But they intersect at infinity. </a:t>
            </a:r>
          </a:p>
        </p:txBody>
      </p:sp>
    </p:spTree>
    <p:extLst>
      <p:ext uri="{BB962C8B-B14F-4D97-AF65-F5344CB8AC3E}">
        <p14:creationId xmlns:p14="http://schemas.microsoft.com/office/powerpoint/2010/main" val="4160653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7F16-19B1-4F8E-BE26-76FE560B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problem look like </a:t>
            </a:r>
            <a:r>
              <a:rPr lang="en-US" dirty="0" err="1"/>
              <a:t>w.r.t.</a:t>
            </a:r>
            <a:r>
              <a:rPr lang="en-US" dirty="0"/>
              <a:t> to a Station Frame?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8AB6989-2823-493D-A072-62A1A9937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441" y="2596126"/>
            <a:ext cx="5333559" cy="39986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B62D8C-332E-4D0A-BC2A-8C0316EF9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5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Why? Poorly Constructed problem. Same input parameters, but use Receivers located at XYZ instead of Institute, Ellingson, and RIT Inn</a:t>
            </a:r>
          </a:p>
        </p:txBody>
      </p:sp>
    </p:spTree>
    <p:extLst>
      <p:ext uri="{BB962C8B-B14F-4D97-AF65-F5344CB8AC3E}">
        <p14:creationId xmlns:p14="http://schemas.microsoft.com/office/powerpoint/2010/main" val="4104558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99" y="5810604"/>
            <a:ext cx="3845767" cy="1325563"/>
          </a:xfrm>
        </p:spPr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Receivers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1382832" y="2179299"/>
            <a:ext cx="3577737" cy="7074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129789" cy="13494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1346357" y="826915"/>
            <a:ext cx="1484423" cy="2077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85" y="3089429"/>
            <a:ext cx="1646463" cy="92333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Genesee Community </a:t>
            </a:r>
            <a:r>
              <a:rPr lang="en-US" dirty="0" smtClean="0"/>
              <a:t>College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Brockport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26968" y="1467664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RIT downtown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Bristol </a:t>
            </a:r>
            <a:r>
              <a:rPr lang="en-US" dirty="0" err="1" smtClean="0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92482" y="770541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Wayne County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RIT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RIT Inn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126757" y="5546159"/>
            <a:ext cx="105335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Geneseo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7108640" y="890474"/>
            <a:ext cx="3079264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7374414" cy="10411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1857600"/>
            <a:ext cx="841965" cy="73866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2350492" cy="1793676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2587"/>
            <a:ext cx="3139441" cy="105501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3895958" y="1857601"/>
            <a:ext cx="2095358" cy="346084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7244" y="802587"/>
            <a:ext cx="1058714" cy="451586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37244" y="802587"/>
            <a:ext cx="3139441" cy="105501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3872204" y="1857601"/>
            <a:ext cx="2095358" cy="346084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 flipV="1">
            <a:off x="3872204" y="5318449"/>
            <a:ext cx="3219061" cy="9238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>
            <a:off x="5952932" y="1857599"/>
            <a:ext cx="1138333" cy="438466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87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0" y="0"/>
            <a:ext cx="10657989" cy="685451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29960" y="3163078"/>
            <a:ext cx="1077134" cy="8864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>
            <a:off x="3107094" y="2425959"/>
            <a:ext cx="578499" cy="16235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029960" y="2425959"/>
            <a:ext cx="1655632" cy="7371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29958" y="3163077"/>
            <a:ext cx="1394377" cy="334969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>
            <a:off x="3424336" y="1576282"/>
            <a:ext cx="3331027" cy="490967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029959" y="1581539"/>
            <a:ext cx="4725404" cy="15815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063171" y="3004457"/>
            <a:ext cx="794605" cy="15862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63170" y="3163076"/>
            <a:ext cx="1043923" cy="88330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857776" y="3001349"/>
            <a:ext cx="249317" cy="104502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71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of the Earth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325562"/>
          </a:xfrm>
        </p:spPr>
        <p:txBody>
          <a:bodyPr>
            <a:normAutofit fontScale="925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available, not sure how they compute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1917-2606-4A4D-8EE2-BAFA5C7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A2EA5-2245-4F10-9306-4B80282EB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Thursday:</a:t>
            </a:r>
          </a:p>
          <a:p>
            <a:r>
              <a:rPr lang="en-US" dirty="0"/>
              <a:t>Input a ground track into the simulator.</a:t>
            </a:r>
          </a:p>
          <a:p>
            <a:r>
              <a:rPr lang="en-US" dirty="0"/>
              <a:t>Estimate the sensitivities at each point in the ground track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Needed Inputs:</a:t>
            </a:r>
          </a:p>
          <a:p>
            <a:r>
              <a:rPr lang="en-US" dirty="0"/>
              <a:t>Ground Track from </a:t>
            </a:r>
            <a:r>
              <a:rPr lang="en-US" dirty="0" err="1"/>
              <a:t>Orekit</a:t>
            </a:r>
            <a:endParaRPr lang="en-US" dirty="0"/>
          </a:p>
          <a:p>
            <a:r>
              <a:rPr lang="en-US" dirty="0"/>
              <a:t>Conservative uncertainties for Location Err. And Time Sync Error.</a:t>
            </a:r>
          </a:p>
        </p:txBody>
      </p:sp>
    </p:spTree>
    <p:extLst>
      <p:ext uri="{BB962C8B-B14F-4D97-AF65-F5344CB8AC3E}">
        <p14:creationId xmlns:p14="http://schemas.microsoft.com/office/powerpoint/2010/main" val="149101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30456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1917-2606-4A4D-8EE2-BAFA5C7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A2EA5-2245-4F10-9306-4B80282EB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260"/>
            <a:ext cx="10515600" cy="4867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Coming down the pipe:</a:t>
            </a:r>
          </a:p>
          <a:p>
            <a:r>
              <a:rPr lang="en-US" dirty="0"/>
              <a:t>Using 4 stations to yield an average direction.</a:t>
            </a:r>
          </a:p>
          <a:p>
            <a:r>
              <a:rPr lang="en-US" dirty="0" err="1"/>
              <a:t>Montecarlo</a:t>
            </a:r>
            <a:r>
              <a:rPr lang="en-US" dirty="0"/>
              <a:t>. Allow all uncertainties to vary simultaneously</a:t>
            </a:r>
          </a:p>
          <a:p>
            <a:r>
              <a:rPr lang="en-US" dirty="0"/>
              <a:t>Updates to logic in </a:t>
            </a:r>
            <a:r>
              <a:rPr lang="en-US" dirty="0" err="1"/>
              <a:t>TDoA</a:t>
            </a:r>
            <a:r>
              <a:rPr lang="en-US" dirty="0"/>
              <a:t> when finding points.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Way in the future</a:t>
            </a:r>
          </a:p>
          <a:p>
            <a:r>
              <a:rPr lang="en-US" dirty="0"/>
              <a:t>Reexamine solving for a point via 4 stations.</a:t>
            </a:r>
          </a:p>
          <a:p>
            <a:r>
              <a:rPr lang="en-US" dirty="0"/>
              <a:t>Train a convolutional neural network to solve for the location of the satellite </a:t>
            </a:r>
          </a:p>
          <a:p>
            <a:pPr lvl="1"/>
            <a:r>
              <a:rPr lang="en-US" dirty="0"/>
              <a:t>(my Machine Intelligence Term project) </a:t>
            </a:r>
          </a:p>
        </p:txBody>
      </p:sp>
    </p:spTree>
    <p:extLst>
      <p:ext uri="{BB962C8B-B14F-4D97-AF65-F5344CB8AC3E}">
        <p14:creationId xmlns:p14="http://schemas.microsoft.com/office/powerpoint/2010/main" val="211747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7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  <a:p>
            <a:r>
              <a:rPr lang="en-US" dirty="0"/>
              <a:t>Progress Report 10/22</a:t>
            </a:r>
          </a:p>
        </p:txBody>
      </p:sp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Simulator High level diagram. I/O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BAB9FA-C467-49E1-AB8D-0CF858B404CD}"/>
                  </a:ext>
                </a:extLst>
              </p:cNvPr>
              <p:cNvSpPr txBox="1"/>
              <p:nvPr/>
            </p:nvSpPr>
            <p:spPr>
              <a:xfrm>
                <a:off x="905522" y="1500326"/>
                <a:ext cx="3719744" cy="489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Receiver Locations: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/>
                  <a:t> coordinates all measured in common frame.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Call this the “fixed frame”</a:t>
                </a: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Distance Differences: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Upper triangular matrix with 0’s on diagonal documenting every possible time difference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Corresponds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differences.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Outputs: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Locations: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coordinates all measured in fixed frame.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BAB9FA-C467-49E1-AB8D-0CF858B4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22" y="1500326"/>
                <a:ext cx="3719744" cy="4893455"/>
              </a:xfrm>
              <a:prstGeom prst="rect">
                <a:avLst/>
              </a:prstGeom>
              <a:blipFill>
                <a:blip r:embed="rId3"/>
                <a:stretch>
                  <a:fillRect l="-1475" t="-623" r="-656" b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0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2479</Words>
  <Application>Microsoft Office PowerPoint</Application>
  <PresentationFormat>Widescreen</PresentationFormat>
  <Paragraphs>975</Paragraphs>
  <Slides>60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The TDoA simulator</vt:lpstr>
      <vt:lpstr>TDoA Simulator High level diagram. I/O</vt:lpstr>
      <vt:lpstr>TDoA Simulator High level diagram. Algorithm</vt:lpstr>
      <vt:lpstr>Step 1. Creating Hyperboloids</vt:lpstr>
      <vt:lpstr>Coordinate Transformation</vt:lpstr>
      <vt:lpstr>Coordinate Transformation</vt:lpstr>
      <vt:lpstr>Coordinate Transformation</vt:lpstr>
      <vt:lpstr>Hyperboloid in Body Frame</vt:lpstr>
      <vt:lpstr>Hyperboloid in Fixed Frame</vt:lpstr>
      <vt:lpstr>Hyperboloid in Fixed Frame</vt:lpstr>
      <vt:lpstr>Creating Hyperboloids Recap</vt:lpstr>
      <vt:lpstr>Step 2. Intersection</vt:lpstr>
      <vt:lpstr>Intersecting 2 Surfaces 2D </vt:lpstr>
      <vt:lpstr>Intersecting 2 Surfaces 3D</vt:lpstr>
      <vt:lpstr>Approximating 3D Intersection</vt:lpstr>
      <vt:lpstr>Step 3. Choose the “Best” Solution</vt:lpstr>
      <vt:lpstr>Intersecting 3 hyperbolas 3 times</vt:lpstr>
      <vt:lpstr>Getting the ‘Best’ estimate</vt:lpstr>
      <vt:lpstr>Getting the ‘Best’ estimate</vt:lpstr>
      <vt:lpstr>Getting the ‘Best’ estimate</vt:lpstr>
      <vt:lpstr>Getting the ‘Best’ estimate</vt:lpstr>
      <vt:lpstr>Getting the ‘Best’ estimate</vt:lpstr>
      <vt:lpstr>Choose the “Best” Solution Flowchart</vt:lpstr>
      <vt:lpstr>Points on Planes to a Line Fit.</vt:lpstr>
      <vt:lpstr>Line to Azimuth and Elevation.</vt:lpstr>
      <vt:lpstr>Real Example with Satellite</vt:lpstr>
      <vt:lpstr>Real Example with Satellite</vt:lpstr>
      <vt:lpstr>Real Example with Satellite</vt:lpstr>
      <vt:lpstr>More than 3 base stations.</vt:lpstr>
      <vt:lpstr>Preliminary Sensitivity Analysis</vt:lpstr>
      <vt:lpstr>More than 3 base stations with small errors.</vt:lpstr>
      <vt:lpstr>3 Base Stations with small errors.</vt:lpstr>
      <vt:lpstr>3 Base Stations with small errors.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Derived Sensitivities</vt:lpstr>
      <vt:lpstr>Problems Using an Earth Centered Frame</vt:lpstr>
      <vt:lpstr>Problems Using an Earth Centered Frame</vt:lpstr>
      <vt:lpstr>Problems Using an Earth Centered Frame</vt:lpstr>
      <vt:lpstr>What does this problem look like w.r.t. to a Station Frame?</vt:lpstr>
      <vt:lpstr>What does this problem look like w.r.t. to a Station Frame?</vt:lpstr>
      <vt:lpstr>TDoA Receivers</vt:lpstr>
      <vt:lpstr>PowerPoint Presentation</vt:lpstr>
      <vt:lpstr>Different Models of the Earth</vt:lpstr>
      <vt:lpstr>Next Steps </vt:lpstr>
      <vt:lpstr>Next Steps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Iannuzzi (RIT Student)</cp:lastModifiedBy>
  <cp:revision>49</cp:revision>
  <dcterms:created xsi:type="dcterms:W3CDTF">2019-10-18T04:17:12Z</dcterms:created>
  <dcterms:modified xsi:type="dcterms:W3CDTF">2019-11-11T02:13:19Z</dcterms:modified>
</cp:coreProperties>
</file>